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57" r:id="rId3"/>
  </p:sldIdLst>
  <p:sldSz cx="12801600" cy="9601200" type="A3"/>
  <p:notesSz cx="6797675" cy="9926638"/>
  <p:defaultTextStyle>
    <a:defPPr>
      <a:defRPr lang="tr-TR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146" y="90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15E46-19F4-4AA5-BBBB-46F7F92434B6}" type="datetimeFigureOut">
              <a:rPr lang="tr-TR" smtClean="0"/>
              <a:t>28.05.2025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F6BB7-DC1A-4043-8B58-95EEB0E7456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04665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F6BB7-DC1A-4043-8B58-95EEB0E74568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0193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5F6BB7-DC1A-4043-8B58-95EEB0E74568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1743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28.05.2025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28.05.2025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28.05.2025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28.05.2025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28.05.2025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28.05.2025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28.05.2025</a:t>
            </a:fld>
            <a:endParaRPr lang="tr-TR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28.05.2025</a:t>
            </a:fld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28.05.2025</a:t>
            </a:fld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28.05.2025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tr-TR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28.05.2025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28.05.2025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>
            <a:extLst>
              <a:ext uri="{FF2B5EF4-FFF2-40B4-BE49-F238E27FC236}">
                <a16:creationId xmlns:a16="http://schemas.microsoft.com/office/drawing/2014/main" id="{D18CFF8F-9E8B-471C-BE6C-80206C04A9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54" r="16813" b="2960"/>
          <a:stretch/>
        </p:blipFill>
        <p:spPr>
          <a:xfrm>
            <a:off x="-16439" y="144016"/>
            <a:ext cx="12818039" cy="9337104"/>
          </a:xfrm>
          <a:prstGeom prst="rect">
            <a:avLst/>
          </a:prstGeom>
        </p:spPr>
      </p:pic>
      <p:sp>
        <p:nvSpPr>
          <p:cNvPr id="6" name="2 Metin kutusu">
            <a:extLst>
              <a:ext uri="{FF2B5EF4-FFF2-40B4-BE49-F238E27FC236}">
                <a16:creationId xmlns:a16="http://schemas.microsoft.com/office/drawing/2014/main" id="{8C434084-2B0D-478B-AE66-EDA1B093EC05}"/>
              </a:ext>
            </a:extLst>
          </p:cNvPr>
          <p:cNvSpPr txBox="1"/>
          <p:nvPr/>
        </p:nvSpPr>
        <p:spPr>
          <a:xfrm>
            <a:off x="8413574" y="215895"/>
            <a:ext cx="432393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MANİSA İLİ </a:t>
            </a:r>
          </a:p>
          <a:p>
            <a:pPr algn="ctr"/>
            <a:r>
              <a:rPr lang="tr-TR" sz="2400" b="1" dirty="0"/>
              <a:t>ORMAN VE TABİAT PARKLARI EKO TURİZM ALANLARI</a:t>
            </a: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5C030370-D3F8-4A18-A453-6B1C91E822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96" y="7536904"/>
            <a:ext cx="2114845" cy="1848108"/>
          </a:xfrm>
          <a:prstGeom prst="rect">
            <a:avLst/>
          </a:prstGeom>
        </p:spPr>
      </p:pic>
      <p:graphicFrame>
        <p:nvGraphicFramePr>
          <p:cNvPr id="13" name="Tablo 12">
            <a:extLst>
              <a:ext uri="{FF2B5EF4-FFF2-40B4-BE49-F238E27FC236}">
                <a16:creationId xmlns:a16="http://schemas.microsoft.com/office/drawing/2014/main" id="{86397991-9022-4669-B80E-C6B3131C9C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9665524"/>
              </p:ext>
            </p:extLst>
          </p:nvPr>
        </p:nvGraphicFramePr>
        <p:xfrm>
          <a:off x="91058" y="6236575"/>
          <a:ext cx="1773238" cy="4604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070">
                  <a:extLst>
                    <a:ext uri="{9D8B030D-6E8A-4147-A177-3AD203B41FA5}">
                      <a16:colId xmlns:a16="http://schemas.microsoft.com/office/drawing/2014/main" val="109873854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366935453"/>
                    </a:ext>
                  </a:extLst>
                </a:gridCol>
              </a:tblGrid>
              <a:tr h="2544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EKO TURİZM ALANLARI</a:t>
                      </a:r>
                      <a:endParaRPr lang="tr-TR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142946563"/>
                  </a:ext>
                </a:extLst>
              </a:tr>
              <a:tr h="2059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+mj-lt"/>
                        </a:rPr>
                        <a:t>1</a:t>
                      </a:r>
                      <a:endParaRPr lang="tr-TR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UNCUBOZKÖY</a:t>
                      </a: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485148364"/>
                  </a:ext>
                </a:extLst>
              </a:tr>
            </a:tbl>
          </a:graphicData>
        </a:graphic>
      </p:graphicFrame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0BAD781D-3A22-4C68-A791-1E3BEACCBA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521924"/>
              </p:ext>
            </p:extLst>
          </p:nvPr>
        </p:nvGraphicFramePr>
        <p:xfrm>
          <a:off x="91058" y="261054"/>
          <a:ext cx="1800200" cy="43955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2339">
                  <a:extLst>
                    <a:ext uri="{9D8B030D-6E8A-4147-A177-3AD203B41FA5}">
                      <a16:colId xmlns:a16="http://schemas.microsoft.com/office/drawing/2014/main" val="153539438"/>
                    </a:ext>
                  </a:extLst>
                </a:gridCol>
                <a:gridCol w="1567861">
                  <a:extLst>
                    <a:ext uri="{9D8B030D-6E8A-4147-A177-3AD203B41FA5}">
                      <a16:colId xmlns:a16="http://schemas.microsoft.com/office/drawing/2014/main" val="375539362"/>
                    </a:ext>
                  </a:extLst>
                </a:gridCol>
              </a:tblGrid>
              <a:tr h="2382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ORMAN PARKI ADI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967735843"/>
                  </a:ext>
                </a:extLst>
              </a:tr>
              <a:tr h="133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1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AKHİSAR (ÇAĞLAK)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799331743"/>
                  </a:ext>
                </a:extLst>
              </a:tr>
              <a:tr h="133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2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ZEYTİNLİOVA 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47699121"/>
                  </a:ext>
                </a:extLst>
              </a:tr>
              <a:tr h="133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3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SELÇİKLİ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54303561"/>
                  </a:ext>
                </a:extLst>
              </a:tr>
              <a:tr h="133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4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BAŞALAN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09712736"/>
                  </a:ext>
                </a:extLst>
              </a:tr>
              <a:tr h="133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5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GÜLDÜRDEK 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072401011"/>
                  </a:ext>
                </a:extLst>
              </a:tr>
              <a:tr h="133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6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PİRMEHMET 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64757778"/>
                  </a:ext>
                </a:extLst>
              </a:tr>
              <a:tr h="133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7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SARIÇAYIR 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62250108"/>
                  </a:ext>
                </a:extLst>
              </a:tr>
              <a:tr h="133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8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SELENDİ (KINIK)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085610346"/>
                  </a:ext>
                </a:extLst>
              </a:tr>
              <a:tr h="133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9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KOCAMURTLUK 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514850829"/>
                  </a:ext>
                </a:extLst>
              </a:tr>
              <a:tr h="133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10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75.YIL 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60813675"/>
                  </a:ext>
                </a:extLst>
              </a:tr>
              <a:tr h="133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11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MANİSA 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44358223"/>
                  </a:ext>
                </a:extLst>
              </a:tr>
              <a:tr h="133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12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MANİSA MİLLET ORMANI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126645568"/>
                  </a:ext>
                </a:extLst>
              </a:tr>
              <a:tr h="133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13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DEMİRCİKÖY ŞİFALI SU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012468670"/>
                  </a:ext>
                </a:extLst>
              </a:tr>
              <a:tr h="133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14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ORTAKÖY 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5439308"/>
                  </a:ext>
                </a:extLst>
              </a:tr>
              <a:tr h="133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15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SPİL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5683634"/>
                  </a:ext>
                </a:extLst>
              </a:tr>
              <a:tr h="133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16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KEÇİLİKÖY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950480602"/>
                  </a:ext>
                </a:extLst>
              </a:tr>
              <a:tr h="133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17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ALEMŞAHLI 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142920063"/>
                  </a:ext>
                </a:extLst>
              </a:tr>
              <a:tr h="133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18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EMCELLİ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40258662"/>
                  </a:ext>
                </a:extLst>
              </a:tr>
              <a:tr h="133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19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KULA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22131483"/>
                  </a:ext>
                </a:extLst>
              </a:tr>
              <a:tr h="133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20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SARIGÖL (VELİ ÇEŞMESİ)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55019617"/>
                  </a:ext>
                </a:extLst>
              </a:tr>
              <a:tr h="1841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21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13 MAYIS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719947407"/>
                  </a:ext>
                </a:extLst>
              </a:tr>
              <a:tr h="133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22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HAMIZDAĞI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98764782"/>
                  </a:ext>
                </a:extLst>
              </a:tr>
              <a:tr h="133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23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ÇAMDEDE 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32806156"/>
                  </a:ext>
                </a:extLst>
              </a:tr>
            </a:tbl>
          </a:graphicData>
        </a:graphic>
      </p:graphicFrame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C04CD2F2-8A83-4877-9A09-3D0327364B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073901"/>
              </p:ext>
            </p:extLst>
          </p:nvPr>
        </p:nvGraphicFramePr>
        <p:xfrm>
          <a:off x="91058" y="4800600"/>
          <a:ext cx="1800200" cy="12823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070">
                  <a:extLst>
                    <a:ext uri="{9D8B030D-6E8A-4147-A177-3AD203B41FA5}">
                      <a16:colId xmlns:a16="http://schemas.microsoft.com/office/drawing/2014/main" val="3644528773"/>
                    </a:ext>
                  </a:extLst>
                </a:gridCol>
                <a:gridCol w="1539130">
                  <a:extLst>
                    <a:ext uri="{9D8B030D-6E8A-4147-A177-3AD203B41FA5}">
                      <a16:colId xmlns:a16="http://schemas.microsoft.com/office/drawing/2014/main" val="2759177123"/>
                    </a:ext>
                  </a:extLst>
                </a:gridCol>
              </a:tblGrid>
              <a:tr h="127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TABİAT PARKI ADI</a:t>
                      </a:r>
                      <a:endParaRPr lang="tr-T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51333330"/>
                  </a:ext>
                </a:extLst>
              </a:tr>
              <a:tr h="119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1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SÜREYYA</a:t>
                      </a:r>
                      <a:endParaRPr lang="tr-TR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644886644"/>
                  </a:ext>
                </a:extLst>
              </a:tr>
              <a:tr h="119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2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MESİR</a:t>
                      </a:r>
                      <a:endParaRPr lang="tr-TR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86150859"/>
                  </a:ext>
                </a:extLst>
              </a:tr>
              <a:tr h="119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3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+mj-lt"/>
                        </a:rPr>
                        <a:t>EMİR KAPLICALARI</a:t>
                      </a:r>
                      <a:endParaRPr lang="tr-TR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75079775"/>
                  </a:ext>
                </a:extLst>
              </a:tr>
              <a:tr h="119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4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SPİL DAĞI</a:t>
                      </a:r>
                      <a:endParaRPr lang="tr-TR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153566512"/>
                  </a:ext>
                </a:extLst>
              </a:tr>
              <a:tr h="119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5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YELİMERA KANYONU</a:t>
                      </a:r>
                      <a:endParaRPr lang="tr-TR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02260829"/>
                  </a:ext>
                </a:extLst>
              </a:tr>
              <a:tr h="1191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6</a:t>
                      </a:r>
                      <a:endParaRPr lang="tr-TR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OSMANCALI</a:t>
                      </a:r>
                      <a:endParaRPr lang="tr-TR" sz="12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666742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2888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4C3A3B22-B7D0-4525-B9A8-E38652003E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8" r="13585"/>
          <a:stretch/>
        </p:blipFill>
        <p:spPr>
          <a:xfrm>
            <a:off x="51221" y="45094"/>
            <a:ext cx="12719844" cy="9511012"/>
          </a:xfrm>
          <a:prstGeom prst="rect">
            <a:avLst/>
          </a:prstGeom>
        </p:spPr>
      </p:pic>
      <p:sp>
        <p:nvSpPr>
          <p:cNvPr id="3" name="2 Metin kutusu"/>
          <p:cNvSpPr txBox="1"/>
          <p:nvPr/>
        </p:nvSpPr>
        <p:spPr>
          <a:xfrm>
            <a:off x="6184776" y="120080"/>
            <a:ext cx="6552728" cy="86177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MANİSA İLİNDE GİRİŞLERİN YASAKLANDIĞI ORMAN ALANLARI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24562" y="8833048"/>
            <a:ext cx="2112942" cy="69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136104" y="6384776"/>
            <a:ext cx="2808312" cy="310854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400" dirty="0"/>
              <a:t>1- Sabuncubeli-Dededağı Ormanları</a:t>
            </a:r>
          </a:p>
          <a:p>
            <a:r>
              <a:rPr lang="tr-TR" sz="1400" dirty="0"/>
              <a:t>2- Karatepe-Sarıçam Ormanları</a:t>
            </a:r>
          </a:p>
          <a:p>
            <a:r>
              <a:rPr lang="tr-TR" sz="1400" dirty="0"/>
              <a:t>3- Beydere Ormanı</a:t>
            </a:r>
          </a:p>
          <a:p>
            <a:r>
              <a:rPr lang="tr-TR" sz="1400" dirty="0"/>
              <a:t>4- Eğrigöl-Sakarkaya Ormanları</a:t>
            </a:r>
          </a:p>
          <a:p>
            <a:r>
              <a:rPr lang="tr-TR" sz="1400" dirty="0"/>
              <a:t>5- Değirmen Ağaçlandırması</a:t>
            </a:r>
          </a:p>
          <a:p>
            <a:r>
              <a:rPr lang="tr-TR" sz="1400" dirty="0"/>
              <a:t>6- Mıdıklı Gençleştirme Sahası</a:t>
            </a:r>
          </a:p>
          <a:p>
            <a:r>
              <a:rPr lang="tr-TR" sz="1400" dirty="0"/>
              <a:t>7- Canşa-Ayvaalan  Ormanları</a:t>
            </a:r>
          </a:p>
          <a:p>
            <a:r>
              <a:rPr lang="tr-TR" sz="1400" dirty="0"/>
              <a:t>8- Esenyazı Ağaçlandırması</a:t>
            </a:r>
          </a:p>
          <a:p>
            <a:r>
              <a:rPr lang="tr-TR" sz="1400" dirty="0"/>
              <a:t>9- Hırkalı Ağaçlandırması</a:t>
            </a:r>
          </a:p>
          <a:p>
            <a:r>
              <a:rPr lang="tr-TR" sz="1400" dirty="0"/>
              <a:t>10- Encekler-Gümele Ormanları</a:t>
            </a:r>
          </a:p>
          <a:p>
            <a:r>
              <a:rPr lang="tr-TR" sz="1400" dirty="0"/>
              <a:t>11- Encekler Gençleştirme Sahası</a:t>
            </a:r>
          </a:p>
          <a:p>
            <a:r>
              <a:rPr lang="tr-TR" sz="1400" dirty="0"/>
              <a:t>12- Türkoğlu Ağaçlandırması</a:t>
            </a:r>
          </a:p>
          <a:p>
            <a:r>
              <a:rPr lang="tr-TR" sz="1400" dirty="0"/>
              <a:t>13- Kaydıran Ormanı</a:t>
            </a:r>
          </a:p>
          <a:p>
            <a:r>
              <a:rPr lang="tr-TR" sz="1400" dirty="0"/>
              <a:t>14- Evrenli Ağaçlandırma Sahası</a:t>
            </a:r>
          </a:p>
        </p:txBody>
      </p:sp>
      <p:sp>
        <p:nvSpPr>
          <p:cNvPr id="8" name="5 Metin kutusu">
            <a:extLst>
              <a:ext uri="{FF2B5EF4-FFF2-40B4-BE49-F238E27FC236}">
                <a16:creationId xmlns:a16="http://schemas.microsoft.com/office/drawing/2014/main" id="{4C769EF5-E9B9-4814-8938-D4CBFE69F73F}"/>
              </a:ext>
            </a:extLst>
          </p:cNvPr>
          <p:cNvSpPr txBox="1"/>
          <p:nvPr/>
        </p:nvSpPr>
        <p:spPr>
          <a:xfrm>
            <a:off x="3016424" y="8328992"/>
            <a:ext cx="2808312" cy="1169551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400" dirty="0"/>
              <a:t>15- Çiftlik Ormanı</a:t>
            </a:r>
          </a:p>
          <a:p>
            <a:r>
              <a:rPr lang="tr-TR" sz="1400" dirty="0"/>
              <a:t>16- Eğnez Ormanı</a:t>
            </a:r>
          </a:p>
          <a:p>
            <a:r>
              <a:rPr lang="tr-TR" sz="1400" dirty="0"/>
              <a:t>17- Şifadağ Ağaçlandırma Sahası</a:t>
            </a:r>
          </a:p>
          <a:p>
            <a:r>
              <a:rPr lang="tr-TR" sz="1400" dirty="0"/>
              <a:t>18- Şantiye Ormanı</a:t>
            </a:r>
          </a:p>
          <a:p>
            <a:r>
              <a:rPr lang="tr-TR" sz="1400" dirty="0"/>
              <a:t>19 - Demirciköy Ormanı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168</Words>
  <Application>Microsoft Office PowerPoint</Application>
  <PresentationFormat>A3 Kağıt (297x420 mm)</PresentationFormat>
  <Paragraphs>87</Paragraphs>
  <Slides>2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Ofis Teması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Mehmet Geçgel Mühendis</dc:creator>
  <cp:lastModifiedBy>Mihriban TOKU</cp:lastModifiedBy>
  <cp:revision>24</cp:revision>
  <cp:lastPrinted>2025-05-28T13:49:25Z</cp:lastPrinted>
  <dcterms:created xsi:type="dcterms:W3CDTF">2020-03-24T12:42:58Z</dcterms:created>
  <dcterms:modified xsi:type="dcterms:W3CDTF">2025-05-28T13:49:34Z</dcterms:modified>
</cp:coreProperties>
</file>